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7" r:id="rId2"/>
  </p:sldMasterIdLst>
  <p:notesMasterIdLst>
    <p:notesMasterId r:id="rId24"/>
  </p:notesMasterIdLst>
  <p:handoutMasterIdLst>
    <p:handoutMasterId r:id="rId25"/>
  </p:handoutMasterIdLst>
  <p:sldIdLst>
    <p:sldId id="617" r:id="rId3"/>
    <p:sldId id="677" r:id="rId4"/>
    <p:sldId id="678" r:id="rId5"/>
    <p:sldId id="679" r:id="rId6"/>
    <p:sldId id="682" r:id="rId7"/>
    <p:sldId id="683" r:id="rId8"/>
    <p:sldId id="680" r:id="rId9"/>
    <p:sldId id="684" r:id="rId10"/>
    <p:sldId id="705" r:id="rId11"/>
    <p:sldId id="706" r:id="rId12"/>
    <p:sldId id="685" r:id="rId13"/>
    <p:sldId id="708" r:id="rId14"/>
    <p:sldId id="715" r:id="rId15"/>
    <p:sldId id="716" r:id="rId16"/>
    <p:sldId id="681" r:id="rId17"/>
    <p:sldId id="709" r:id="rId18"/>
    <p:sldId id="711" r:id="rId19"/>
    <p:sldId id="712" r:id="rId20"/>
    <p:sldId id="710" r:id="rId21"/>
    <p:sldId id="717" r:id="rId22"/>
    <p:sldId id="673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F5A"/>
    <a:srgbClr val="71A375"/>
    <a:srgbClr val="87BCB5"/>
    <a:srgbClr val="C42F4B"/>
    <a:srgbClr val="AA8F62"/>
    <a:srgbClr val="FFFFFF"/>
    <a:srgbClr val="585558"/>
    <a:srgbClr val="203336"/>
    <a:srgbClr val="1F5FA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60"/>
  </p:normalViewPr>
  <p:slideViewPr>
    <p:cSldViewPr snapToGrid="0">
      <p:cViewPr varScale="1">
        <p:scale>
          <a:sx n="88" d="100"/>
          <a:sy n="88" d="100"/>
        </p:scale>
        <p:origin x="-69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554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7F25A8C7-CC1A-4A08-9B4B-31F43B054C7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10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2024/4/25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/>
    </mc:Choice>
    <mc:Fallback xmlns=""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9B6FBA-93C9-489C-B97A-A1464B06CAEC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C10CF4-85E5-4A21-A25F-47720A09AD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D39127F-6635-499E-867A-C68E6CFBA9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2024/4/25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61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0D4AF0A-2064-42D4-8961-EA46D070B136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ea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2024/4/25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2024/4/25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2024/4/25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5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6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9.xml"/><Relationship Id="rId7" Type="http://schemas.openxmlformats.org/officeDocument/2006/relationships/image" Target="../media/image16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0.xml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027045" y="2630170"/>
            <a:ext cx="7044055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на тему:</a:t>
            </a:r>
            <a:r>
              <a:rPr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ru-RU" altLang="en-US" sz="4400" b="1" dirty="0" smtClean="0">
                <a:solidFill>
                  <a:srgbClr val="387F5A"/>
                </a:solidFill>
                <a:latin typeface="+mn-ea"/>
              </a:rPr>
              <a:t>«Тамагочи»</a:t>
            </a:r>
            <a:endParaRPr kumimoji="0" lang="ru-RU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srgbClr val="387F5A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06220" y="3491865"/>
            <a:ext cx="9354185" cy="8661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charset="-122"/>
                <a:cs typeface="+mn-cs"/>
              </a:rPr>
              <a:t>Институт приборостроения, автоматизации и информационных технологий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charset="-122"/>
                <a:cs typeface="+mn-cs"/>
              </a:rPr>
              <a:t>Направление подготовки 09.03.04 «Программная инженерия»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charset="-122"/>
                <a:cs typeface="+mn-cs"/>
              </a:rPr>
              <a:t>Группа </a:t>
            </a:r>
            <a:r>
              <a:rPr kumimoji="0" lang="ru-RU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charset="-122"/>
                <a:cs typeface="+mn-cs"/>
              </a:rPr>
              <a:t>22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charset="-122"/>
                <a:cs typeface="+mn-cs"/>
              </a:rPr>
              <a:t>ПГ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258753" y="4577715"/>
            <a:ext cx="1991995" cy="313690"/>
            <a:chOff x="5888" y="6919"/>
            <a:chExt cx="3137" cy="494"/>
          </a:xfrm>
        </p:grpSpPr>
        <p:sp>
          <p:nvSpPr>
            <p:cNvPr id="16" name="椭圆 37"/>
            <p:cNvSpPr/>
            <p:nvPr/>
          </p:nvSpPr>
          <p:spPr>
            <a:xfrm>
              <a:off x="5888" y="6919"/>
              <a:ext cx="448" cy="494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21" y="6924"/>
              <a:ext cx="2504" cy="4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charset="-122"/>
                  <a:ea typeface="Microsoft YaHei" panose="020B0503020204020204" charset="-122"/>
                  <a:cs typeface="+mn-cs"/>
                </a:rPr>
                <a:t>Куксенко Д.С.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245485" y="2201545"/>
            <a:ext cx="6262370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387F5A"/>
                </a:solidFill>
                <a:effectLst/>
                <a:uLnTx/>
                <a:uFillTx/>
                <a:latin typeface="+mn-ea"/>
                <a:sym typeface="+mn-ea"/>
              </a:rPr>
              <a:t>Проект по дисциплине «Проектная деятельность».</a:t>
            </a:r>
          </a:p>
        </p:txBody>
      </p:sp>
      <p:grpSp>
        <p:nvGrpSpPr>
          <p:cNvPr id="2" name="组合 4"/>
          <p:cNvGrpSpPr/>
          <p:nvPr/>
        </p:nvGrpSpPr>
        <p:grpSpPr>
          <a:xfrm>
            <a:off x="5265738" y="4973320"/>
            <a:ext cx="1991995" cy="313690"/>
            <a:chOff x="5888" y="6919"/>
            <a:chExt cx="3137" cy="494"/>
          </a:xfrm>
        </p:grpSpPr>
        <p:sp>
          <p:nvSpPr>
            <p:cNvPr id="3" name="椭圆 37"/>
            <p:cNvSpPr/>
            <p:nvPr/>
          </p:nvSpPr>
          <p:spPr>
            <a:xfrm>
              <a:off x="5888" y="6919"/>
              <a:ext cx="448" cy="494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16"/>
            <p:cNvSpPr txBox="1"/>
            <p:nvPr/>
          </p:nvSpPr>
          <p:spPr>
            <a:xfrm>
              <a:off x="6521" y="6924"/>
              <a:ext cx="2504" cy="4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charset="-122"/>
                  <a:ea typeface="Microsoft YaHei" panose="020B0503020204020204" charset="-122"/>
                  <a:cs typeface="+mn-cs"/>
                </a:rPr>
                <a:t>Стрижова Е.В.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882015"/>
            <a:ext cx="8092440" cy="3139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Чтобы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увеличить показатель настроения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тамагочи, можно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:</a:t>
            </a: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сыграть с ним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в мяч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:</a:t>
            </a:r>
            <a:r>
              <a:rPr lang="ru-RU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после игры показатель вырастет на 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5%</a:t>
            </a:r>
            <a:r>
              <a:rPr lang="ru-RU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. Сыграть в мяч можно 3 раза за 24 часа.</a:t>
            </a: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сыграть </a:t>
            </a:r>
            <a:r>
              <a:rPr lang="ru-RU" alt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в крестики-нолики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:</a:t>
            </a:r>
            <a:r>
              <a:rPr lang="ru-RU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если тамагочи выиграет, его настроение поднимется на 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7%</a:t>
            </a:r>
            <a:r>
              <a:rPr lang="ru-RU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, если проиграет 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- </a:t>
            </a:r>
            <a:r>
              <a:rPr lang="ru-RU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на 5%.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</a:t>
            </a:r>
            <a:r>
              <a:rPr lang="ru-RU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Сыграть в крестики-нолики можно 2 раза за 24 часа.</a:t>
            </a: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исполнить</a:t>
            </a:r>
            <a:r>
              <a:rPr lang="ru-RU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тамагочи </a:t>
            </a:r>
            <a:r>
              <a:rPr lang="ru-RU" alt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мелодию</a:t>
            </a:r>
            <a:r>
              <a:rPr lang="ru-RU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на виртуальной гитаре, дергая за струны в определенном порядке. Правильное исполнение мелодии повысит настроение тамагочи на 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10%</a:t>
            </a: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, исполнение с ошибками - на </a:t>
            </a:r>
            <a:r>
              <a:rPr lang="en-US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7%</a:t>
            </a: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. Сыграть в эту мини-игру можно 1 раз в 24 часа. </a:t>
            </a:r>
            <a:endParaRPr lang="ru-RU" alt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</a:t>
            </a: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pic>
        <p:nvPicPr>
          <p:cNvPr id="111" name="Замещающее содержимое 110"/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4752"/>
          <a:stretch>
            <a:fillRect/>
          </a:stretch>
        </p:blipFill>
        <p:spPr>
          <a:xfrm rot="3060000">
            <a:off x="8987155" y="3596005"/>
            <a:ext cx="3717290" cy="43605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882015"/>
            <a:ext cx="8092440" cy="45129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Игроку предлагается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2 вида еды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для тамагочи:</a:t>
            </a: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полезная еда - повышает показатель здоровья на </a:t>
            </a: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5</a:t>
            </a:r>
            <a:r>
              <a:rPr 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%</a:t>
            </a: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и уменьшает голод на 10%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;</a:t>
            </a: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сладости - уменьшают голод на 15%, снижают здоровье на 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5%.</a:t>
            </a: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Игроку предлагается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2 вида лекарств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для тамагочи:</a:t>
            </a: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горькое лекарство - повышает показатель здоровья на 1</a:t>
            </a: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5</a:t>
            </a:r>
            <a:r>
              <a:rPr 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%</a:t>
            </a: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, снижает настроение на 10%. Сокращает стадию болезни на 4 часа.</a:t>
            </a:r>
            <a:endParaRPr lang="en-US" alt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lvl="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сладкая микстура - 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повышает показатель здоровья на </a:t>
            </a: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3</a:t>
            </a:r>
            <a:r>
              <a:rPr 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%</a:t>
            </a: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,                                повышает настроение на 7%. Сокращает стадию болезни на 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0,5</a:t>
            </a: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часа.</a:t>
            </a:r>
            <a:endParaRPr lang="en-US" alt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Воспользоваться едой и лекарствами игрок может 5 раз в 24 часа.</a:t>
            </a:r>
            <a:endParaRPr lang="en-US" alt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882015"/>
            <a:ext cx="8092440" cy="45129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У тамагочи есть определенная продолжительность жизни, определяемая отношением к нему игрока. Если о питомце хорошо заботятся, и все показатели стремятся к 100</a:t>
            </a:r>
            <a:r>
              <a:rPr 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%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, его продолжительность жизни возрастает.</a:t>
            </a: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По мере увеличения продолжительности жизни тамагочи будет все больше нуждаться в еде и внимании, и ему будет легче накапливать ошибки в уходе, пока он в конце концов не умрет. </a:t>
            </a: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В начале игры тамагочи, за которым будет заботиться игрок, определяется случайно.</a:t>
            </a: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ru-RU" sz="3600" b="1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</a:rPr>
              <a:t>Сюжет</a:t>
            </a:r>
          </a:p>
        </p:txBody>
      </p:sp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1292225"/>
            <a:ext cx="8092440" cy="543052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В далекой галактике на планете СИ обитали умные и отчаянные машины, однажды возжелавшие захватить Землю. После долгих 	совещаний, они решили атаковать исподтишка, сначала 		подчинив себе всю земную электронику. </a:t>
            </a:r>
          </a:p>
          <a:p>
            <a:pPr marL="1828800" lvl="4" indent="457200" algn="l"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Для этого создали они вирусы и послали их на     Землю.	Нравились роботам слова с СИ, поэтому сперва вирусы попали к программистам, которые  	пишут на Си, С#, С++. </a:t>
            </a: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pic>
        <p:nvPicPr>
          <p:cNvPr id="113" name="Замещающее содержимое 112"/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9800000">
            <a:off x="916305" y="2131060"/>
            <a:ext cx="3394075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ru-RU" sz="3600" b="1" kern="1200" cap="none" spc="0" normalizeH="0" baseline="0" noProof="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Сюжет</a:t>
            </a:r>
          </a:p>
        </p:txBody>
      </p:sp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1292225"/>
            <a:ext cx="8092440" cy="543052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Однако не увенчалось успехом наступление роботов с планеты СИ. Поймали все вирусы программисты и хотели уже уничтожить их, как услышали плачь. Стало жалко им вирусов, однако отпускать их на волю было нельзя. Вдруг они что-то сломают, на Земле и родных вирусов хватает, внеземные уж лишние. 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Поэтому решили программисты  заключить вирусы в игру. Но вскоре поняли, что сами по себе те не выживут, ведь они не могут сами добывать еду да развлечений нет. И стали заботиться о них, как о своих питомцах.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pic>
        <p:nvPicPr>
          <p:cNvPr id="112" name="Замещающее содержимое 111"/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68305" y="412115"/>
            <a:ext cx="854710" cy="1746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en-US" sz="3600" b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Виды тамагочи</a:t>
            </a:r>
            <a:endParaRPr kumimoji="0" lang="ru-RU" altLang="en-US" sz="3600" b="1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1426845"/>
            <a:ext cx="8092440" cy="3139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Каждому тамагочи в начале игровой сессии игрок может задать собственное имя. </a:t>
            </a: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У персонажей есть имена по умолчанию:</a:t>
            </a:r>
          </a:p>
        </p:txBody>
      </p:sp>
      <p:pic>
        <p:nvPicPr>
          <p:cNvPr id="3" name="Изображение 2" descr="download202312040114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5495" y="3484245"/>
            <a:ext cx="2595245" cy="2595245"/>
          </a:xfrm>
          <a:prstGeom prst="rect">
            <a:avLst/>
          </a:prstGeom>
        </p:spPr>
      </p:pic>
      <p:pic>
        <p:nvPicPr>
          <p:cNvPr id="4" name="Изображение 3" descr="download2023120401172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4650" y="3179445"/>
            <a:ext cx="2900045" cy="2900045"/>
          </a:xfrm>
          <a:prstGeom prst="rect">
            <a:avLst/>
          </a:prstGeom>
        </p:spPr>
      </p:pic>
      <p:pic>
        <p:nvPicPr>
          <p:cNvPr id="5" name="Изображение 4" descr="download2023120401192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9205" y="2190750"/>
            <a:ext cx="5158740" cy="5158740"/>
          </a:xfrm>
          <a:prstGeom prst="rect">
            <a:avLst/>
          </a:prstGeom>
        </p:spPr>
      </p:pic>
      <p:sp>
        <p:nvSpPr>
          <p:cNvPr id="7" name="PA-文本框 45"/>
          <p:cNvSpPr txBox="1"/>
          <p:nvPr>
            <p:custDataLst>
              <p:tags r:id="rId2"/>
            </p:custDataLst>
          </p:nvPr>
        </p:nvSpPr>
        <p:spPr>
          <a:xfrm>
            <a:off x="2453640" y="2901950"/>
            <a:ext cx="1236980" cy="48006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Си++</a:t>
            </a:r>
          </a:p>
        </p:txBody>
      </p:sp>
      <p:sp>
        <p:nvSpPr>
          <p:cNvPr id="8" name="PA-文本框 45"/>
          <p:cNvSpPr txBox="1"/>
          <p:nvPr>
            <p:custDataLst>
              <p:tags r:id="rId3"/>
            </p:custDataLst>
          </p:nvPr>
        </p:nvSpPr>
        <p:spPr>
          <a:xfrm>
            <a:off x="5627370" y="3256915"/>
            <a:ext cx="1236980" cy="48006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СиШарп</a:t>
            </a:r>
          </a:p>
        </p:txBody>
      </p:sp>
      <p:sp>
        <p:nvSpPr>
          <p:cNvPr id="9" name="PA-文本框 45"/>
          <p:cNvSpPr txBox="1"/>
          <p:nvPr>
            <p:custDataLst>
              <p:tags r:id="rId4"/>
            </p:custDataLst>
          </p:nvPr>
        </p:nvSpPr>
        <p:spPr>
          <a:xfrm>
            <a:off x="9502775" y="3004185"/>
            <a:ext cx="1236980" cy="48006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en-US" sz="3600" b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Требования к функциональным характеристикам</a:t>
            </a:r>
            <a:endParaRPr kumimoji="0" lang="ru-RU" altLang="en-US" sz="3600" b="1" kern="1200" cap="none" spc="0" normalizeH="0" baseline="0" noProof="0" dirty="0" smtClean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1995805" y="1845945"/>
            <a:ext cx="8092440" cy="3139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Программа должна реализовывать следующие функции: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пользовательский интерфейс (главное меню, игровой интерфейс)</a:t>
            </a:r>
            <a:r>
              <a:rPr lang="en-US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;</a:t>
            </a: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игровые настройки пользователя (включение и отключение уведомлений, звука)</a:t>
            </a:r>
            <a:r>
              <a:rPr lang="en-US" alt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;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взаимодействие игровых объектов</a:t>
            </a:r>
            <a:r>
              <a:rPr lang="en-US" alt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;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продвижению по сюжету.</a:t>
            </a:r>
          </a:p>
        </p:txBody>
      </p:sp>
      <p:pic>
        <p:nvPicPr>
          <p:cNvPr id="114" name="Замещающее содержимое 113"/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0" y="3169920"/>
            <a:ext cx="3112770" cy="31127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en-US" sz="3600" b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Сравнение с конкурентами</a:t>
            </a:r>
            <a:endParaRPr kumimoji="0" lang="ru-RU" altLang="en-US" sz="3600" b="1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1995805" y="1365250"/>
            <a:ext cx="8092440" cy="64960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Наше «Тамагочи» можно сравнить с «Мой говорящий Том»: </a:t>
            </a:r>
          </a:p>
        </p:txBody>
      </p:sp>
      <p:sp>
        <p:nvSpPr>
          <p:cNvPr id="3" name="PA-文本框 45"/>
          <p:cNvSpPr txBox="1"/>
          <p:nvPr>
            <p:custDataLst>
              <p:tags r:id="rId2"/>
            </p:custDataLst>
          </p:nvPr>
        </p:nvSpPr>
        <p:spPr>
          <a:xfrm>
            <a:off x="2066925" y="1852295"/>
            <a:ext cx="4029075" cy="64960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«Тамагочи»                                    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- отсутствует возможность «поговорить» с тамагочи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- отсутствует кастомизация персонажей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наличие 3 видов тамагочи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наличие </a:t>
            </a: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сюжета</a:t>
            </a:r>
          </a:p>
          <a:p>
            <a:pPr algn="l">
              <a:lnSpc>
                <a:spcPct val="120000"/>
              </a:lnSpc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+ 3 мини игры</a:t>
            </a:r>
          </a:p>
          <a:p>
            <a:pPr algn="l">
              <a:lnSpc>
                <a:spcPct val="120000"/>
              </a:lnSpc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отсутствие жестокости</a:t>
            </a: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4" name="PA-文本框 45"/>
          <p:cNvSpPr txBox="1"/>
          <p:nvPr>
            <p:custDataLst>
              <p:tags r:id="rId3"/>
            </p:custDataLst>
          </p:nvPr>
        </p:nvSpPr>
        <p:spPr>
          <a:xfrm>
            <a:off x="6282690" y="1852295"/>
            <a:ext cx="4029075" cy="64960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«Мой говорящий Том» </a:t>
            </a: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наличие голосовых модулей у персонажей 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магазин с одеждой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- широкое разнообразие тамагочи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отсутствует сюжет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б</a:t>
            </a: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ольшое разнообразие игр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в</a:t>
            </a: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озможность бить питомца</a:t>
            </a: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                                  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en-US" sz="3600" b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Сравнение с конкурентами</a:t>
            </a:r>
            <a:endParaRPr kumimoji="0" lang="ru-RU" altLang="en-US" sz="3600" b="1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1995805" y="1365250"/>
            <a:ext cx="8092440" cy="64960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Наше «Тамагочи»  можно сравнить с оригинальным «Тамагочи»: </a:t>
            </a:r>
          </a:p>
        </p:txBody>
      </p:sp>
      <p:sp>
        <p:nvSpPr>
          <p:cNvPr id="3" name="PA-文本框 45"/>
          <p:cNvSpPr txBox="1"/>
          <p:nvPr>
            <p:custDataLst>
              <p:tags r:id="rId2"/>
            </p:custDataLst>
          </p:nvPr>
        </p:nvSpPr>
        <p:spPr>
          <a:xfrm>
            <a:off x="2066925" y="1852295"/>
            <a:ext cx="4029075" cy="64960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«Тамагочи» версия </a:t>
            </a:r>
            <a:r>
              <a:rPr lang="en-US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22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ПГ                                   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отсутствует </a:t>
            </a:r>
            <a:r>
              <a:rPr lang="ru-RU" dirty="0" err="1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кастомизация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</a:t>
            </a: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персонажей</a:t>
            </a:r>
          </a:p>
          <a:p>
            <a:pPr algn="l">
              <a:lnSpc>
                <a:spcPct val="120000"/>
              </a:lnSpc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есть несколько типов лекарств и еды</a:t>
            </a: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наличие 3 видов тамагочи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наличие </a:t>
            </a: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сюжета</a:t>
            </a:r>
          </a:p>
          <a:p>
            <a:pPr algn="l">
              <a:lnSpc>
                <a:spcPct val="120000"/>
              </a:lnSpc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нет стадий развития</a:t>
            </a:r>
          </a:p>
          <a:p>
            <a:pPr algn="l">
              <a:lnSpc>
                <a:spcPct val="120000"/>
              </a:lnSpc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не нужно специальное устройство для игры</a:t>
            </a:r>
          </a:p>
          <a:p>
            <a:pPr algn="l">
              <a:lnSpc>
                <a:spcPct val="120000"/>
              </a:lnSpc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не нужно наказывать питомца  </a:t>
            </a: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sp>
        <p:nvSpPr>
          <p:cNvPr id="4" name="PA-文本框 45"/>
          <p:cNvSpPr txBox="1"/>
          <p:nvPr>
            <p:custDataLst>
              <p:tags r:id="rId3"/>
            </p:custDataLst>
          </p:nvPr>
        </p:nvSpPr>
        <p:spPr>
          <a:xfrm>
            <a:off x="6282690" y="1852295"/>
            <a:ext cx="4029075" cy="64960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Оригинальное «Тамагочи» </a:t>
            </a: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</a:t>
            </a: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широкое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разнообразие </a:t>
            </a:r>
            <a:r>
              <a:rPr lang="ru-RU" dirty="0" err="1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тамагочи</a:t>
            </a:r>
            <a:endParaRPr lang="ru-RU" dirty="0" smtClean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+ есть различные пути взросления</a:t>
            </a: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отсутствует сюжет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е</a:t>
            </a: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сть смерть от старости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необходимо специальное устройство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ru-RU" dirty="0" smtClean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наличие показателя «воспитание»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                                  </a:t>
            </a: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3600" b="1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</a:rPr>
              <a:t>Диаграмма вариантов использования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9752" y="1246505"/>
            <a:ext cx="8920168" cy="541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en-US" sz="3600" b="1" i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Основная информация</a:t>
            </a:r>
            <a:endParaRPr kumimoji="0" lang="ru-RU" altLang="en-US" sz="3600" b="1" i="1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81762" y="1677760"/>
            <a:ext cx="5360825" cy="675558"/>
            <a:chOff x="1278972" y="1892039"/>
            <a:chExt cx="5360825" cy="675558"/>
          </a:xfrm>
        </p:grpSpPr>
        <p:grpSp>
          <p:nvGrpSpPr>
            <p:cNvPr id="18" name="组合 17"/>
            <p:cNvGrpSpPr/>
            <p:nvPr/>
          </p:nvGrpSpPr>
          <p:grpSpPr>
            <a:xfrm>
              <a:off x="1278972" y="1892039"/>
              <a:ext cx="5360825" cy="675558"/>
              <a:chOff x="1591029" y="1948068"/>
              <a:chExt cx="5360825" cy="67555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2084369" y="1948068"/>
                <a:ext cx="4867485" cy="675558"/>
                <a:chOff x="5402407" y="1253593"/>
                <a:chExt cx="4867485" cy="675558"/>
              </a:xfrm>
            </p:grpSpPr>
            <p:sp>
              <p:nvSpPr>
                <p:cNvPr id="4" name="文本框 3"/>
                <p:cNvSpPr txBox="1"/>
                <p:nvPr/>
              </p:nvSpPr>
              <p:spPr>
                <a:xfrm>
                  <a:off x="5402407" y="1253593"/>
                  <a:ext cx="3474114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ru-RU" altLang="zh-CN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Microsoft YaHei" panose="020B0503020204020204" charset="-122"/>
                      <a:ea typeface="Microsoft YaHei" panose="020B0503020204020204" charset="-122"/>
                      <a:cs typeface="+mn-cs"/>
                    </a:rPr>
                    <a:t>Компьютерная игра</a:t>
                  </a: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5402408" y="1616731"/>
                  <a:ext cx="4867484" cy="312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ru-RU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Microsoft YaHei" panose="020B0503020204020204" charset="-122"/>
                    </a:rPr>
                    <a:t>Приложение для ПК</a:t>
                  </a:r>
                </a:p>
              </p:txBody>
            </p:sp>
          </p:grpSp>
          <p:sp>
            <p:nvSpPr>
              <p:cNvPr id="21" name="圆角矩形 20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1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281762" y="2655425"/>
            <a:ext cx="5508570" cy="675558"/>
            <a:chOff x="1278972" y="1892039"/>
            <a:chExt cx="5508570" cy="675558"/>
          </a:xfrm>
        </p:grpSpPr>
        <p:grpSp>
          <p:nvGrpSpPr>
            <p:cNvPr id="25" name="组合 24"/>
            <p:cNvGrpSpPr/>
            <p:nvPr/>
          </p:nvGrpSpPr>
          <p:grpSpPr>
            <a:xfrm>
              <a:off x="1278972" y="1892039"/>
              <a:ext cx="5508570" cy="675558"/>
              <a:chOff x="1591029" y="1948068"/>
              <a:chExt cx="5508570" cy="675558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2084369" y="1948068"/>
                <a:ext cx="5015230" cy="675558"/>
                <a:chOff x="5402407" y="1253593"/>
                <a:chExt cx="5015230" cy="675558"/>
              </a:xfrm>
            </p:grpSpPr>
            <p:sp>
              <p:nvSpPr>
                <p:cNvPr id="29" name="文本框 28"/>
                <p:cNvSpPr txBox="1"/>
                <p:nvPr/>
              </p:nvSpPr>
              <p:spPr>
                <a:xfrm>
                  <a:off x="5402407" y="1253593"/>
                  <a:ext cx="5015230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ru-RU" altLang="zh-CN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Microsoft YaHei" panose="020B0503020204020204" charset="-122"/>
                      <a:ea typeface="Microsoft YaHei" panose="020B0503020204020204" charset="-122"/>
                      <a:cs typeface="+mn-cs"/>
                    </a:rPr>
                    <a:t>Жанр игры - симуляция</a:t>
                  </a: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5402408" y="1616731"/>
                  <a:ext cx="4867484" cy="312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ru-RU" alt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Microsoft YaHei" panose="020B0503020204020204" charset="-122"/>
                    </a:rPr>
                    <a:t>Симуляция жизни питомца</a:t>
                  </a:r>
                  <a:endParaRPr kumimoji="0" lang="ru-RU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charset="-122"/>
                  </a:endParaRPr>
                </a:p>
              </p:txBody>
            </p:sp>
          </p:grpSp>
          <p:sp>
            <p:nvSpPr>
              <p:cNvPr id="28" name="圆角矩形 27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272872" y="3633725"/>
            <a:ext cx="5360825" cy="675558"/>
            <a:chOff x="1278972" y="1892039"/>
            <a:chExt cx="5360825" cy="675558"/>
          </a:xfrm>
        </p:grpSpPr>
        <p:grpSp>
          <p:nvGrpSpPr>
            <p:cNvPr id="32" name="组合 31"/>
            <p:cNvGrpSpPr/>
            <p:nvPr/>
          </p:nvGrpSpPr>
          <p:grpSpPr>
            <a:xfrm>
              <a:off x="1278972" y="1892039"/>
              <a:ext cx="5360825" cy="675558"/>
              <a:chOff x="1591029" y="1948068"/>
              <a:chExt cx="5360825" cy="675558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084369" y="1948068"/>
                <a:ext cx="4867485" cy="675558"/>
                <a:chOff x="5402407" y="1253593"/>
                <a:chExt cx="4867485" cy="675558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5402407" y="1253593"/>
                  <a:ext cx="4784725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ru-RU" altLang="zh-CN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Microsoft YaHei" panose="020B0503020204020204" charset="-122"/>
                      <a:ea typeface="Microsoft YaHei" panose="020B0503020204020204" charset="-122"/>
                      <a:cs typeface="+mn-cs"/>
                    </a:rPr>
                    <a:t>Однопользовательская игра</a:t>
                  </a: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5402408" y="1616731"/>
                  <a:ext cx="4867484" cy="312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ru-RU" alt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Microsoft YaHei" panose="020B0503020204020204" charset="-122"/>
                    </a:rPr>
                    <a:t>Режим игры</a:t>
                  </a:r>
                  <a:endParaRPr kumimoji="0" lang="ru-RU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charset="-122"/>
                  </a:endParaRPr>
                </a:p>
              </p:txBody>
            </p:sp>
          </p:grpSp>
          <p:sp>
            <p:nvSpPr>
              <p:cNvPr id="35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3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281762" y="4547889"/>
            <a:ext cx="5360825" cy="675558"/>
            <a:chOff x="1278972" y="1892039"/>
            <a:chExt cx="5360825" cy="675558"/>
          </a:xfrm>
        </p:grpSpPr>
        <p:grpSp>
          <p:nvGrpSpPr>
            <p:cNvPr id="39" name="组合 38"/>
            <p:cNvGrpSpPr/>
            <p:nvPr/>
          </p:nvGrpSpPr>
          <p:grpSpPr>
            <a:xfrm>
              <a:off x="1278972" y="1892039"/>
              <a:ext cx="5360825" cy="675558"/>
              <a:chOff x="1591029" y="1948068"/>
              <a:chExt cx="5360825" cy="675558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2084369" y="1948068"/>
                <a:ext cx="4867485" cy="675558"/>
                <a:chOff x="5402407" y="1253593"/>
                <a:chExt cx="4867485" cy="675558"/>
              </a:xfrm>
            </p:grpSpPr>
            <p:sp>
              <p:nvSpPr>
                <p:cNvPr id="43" name="文本框 42"/>
                <p:cNvSpPr txBox="1"/>
                <p:nvPr/>
              </p:nvSpPr>
              <p:spPr>
                <a:xfrm>
                  <a:off x="5402407" y="1253593"/>
                  <a:ext cx="3474114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Microsoft YaHei" panose="020B0503020204020204" charset="-122"/>
                      <a:ea typeface="Microsoft YaHei" panose="020B0503020204020204" charset="-122"/>
                      <a:cs typeface="+mn-cs"/>
                    </a:rPr>
                    <a:t>2D </a:t>
                  </a:r>
                  <a:r>
                    <a:rPr kumimoji="0" lang="ru-RU" altLang="zh-CN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Microsoft YaHei" panose="020B0503020204020204" charset="-122"/>
                      <a:ea typeface="Microsoft YaHei" panose="020B0503020204020204" charset="-122"/>
                      <a:cs typeface="+mn-cs"/>
                    </a:rPr>
                    <a:t>графика</a:t>
                  </a: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5402408" y="1616731"/>
                  <a:ext cx="4867484" cy="312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ru-RU" alt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Microsoft YaHei" panose="020B0503020204020204" charset="-122"/>
                    </a:rPr>
                    <a:t>Визуальная составляющая</a:t>
                  </a:r>
                  <a:endParaRPr kumimoji="0" lang="ru-RU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charset="-122"/>
                  </a:endParaRPr>
                </a:p>
              </p:txBody>
            </p:sp>
          </p:grpSp>
          <p:sp>
            <p:nvSpPr>
              <p:cNvPr id="42" name="圆角矩形 41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2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1323339" y="20280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4</a:t>
              </a:r>
              <a:endParaRPr lang="zh-CN" altLang="en-US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组合 30"/>
          <p:cNvGrpSpPr/>
          <p:nvPr/>
        </p:nvGrpSpPr>
        <p:grpSpPr>
          <a:xfrm>
            <a:off x="3291287" y="5406645"/>
            <a:ext cx="5360825" cy="675558"/>
            <a:chOff x="1278972" y="1892039"/>
            <a:chExt cx="5360825" cy="675558"/>
          </a:xfrm>
        </p:grpSpPr>
        <p:grpSp>
          <p:nvGrpSpPr>
            <p:cNvPr id="13" name="组合 31"/>
            <p:cNvGrpSpPr/>
            <p:nvPr/>
          </p:nvGrpSpPr>
          <p:grpSpPr>
            <a:xfrm>
              <a:off x="1278972" y="1892039"/>
              <a:ext cx="5360825" cy="675558"/>
              <a:chOff x="1591029" y="1948068"/>
              <a:chExt cx="5360825" cy="675558"/>
            </a:xfrm>
          </p:grpSpPr>
          <p:grpSp>
            <p:nvGrpSpPr>
              <p:cNvPr id="14" name="组合 33"/>
              <p:cNvGrpSpPr/>
              <p:nvPr/>
            </p:nvGrpSpPr>
            <p:grpSpPr>
              <a:xfrm>
                <a:off x="2084369" y="1948068"/>
                <a:ext cx="4867485" cy="675558"/>
                <a:chOff x="5402407" y="1253593"/>
                <a:chExt cx="4867485" cy="675558"/>
              </a:xfrm>
            </p:grpSpPr>
            <p:sp>
              <p:nvSpPr>
                <p:cNvPr id="15" name="文本框 35"/>
                <p:cNvSpPr txBox="1"/>
                <p:nvPr/>
              </p:nvSpPr>
              <p:spPr>
                <a:xfrm>
                  <a:off x="5402407" y="1253593"/>
                  <a:ext cx="4784725" cy="460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ru-RU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Microsoft YaHei" panose="020B0503020204020204" charset="-122"/>
                      <a:ea typeface="Microsoft YaHei" panose="020B0503020204020204" charset="-122"/>
                      <a:cs typeface="+mn-cs"/>
                    </a:rPr>
                    <a:t>Java</a:t>
                  </a:r>
                </a:p>
              </p:txBody>
            </p:sp>
            <p:sp>
              <p:nvSpPr>
                <p:cNvPr id="16" name="文本框 36"/>
                <p:cNvSpPr txBox="1"/>
                <p:nvPr/>
              </p:nvSpPr>
              <p:spPr>
                <a:xfrm>
                  <a:off x="5402408" y="1616731"/>
                  <a:ext cx="4867484" cy="312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ru-RU" alt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Microsoft YaHei" panose="020B0503020204020204" charset="-122"/>
                    </a:rPr>
                    <a:t>Язык программирования</a:t>
                  </a:r>
                  <a:endParaRPr kumimoji="0" lang="ru-RU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Microsoft YaHei" panose="020B0503020204020204" charset="-122"/>
                  </a:endParaRPr>
                </a:p>
              </p:txBody>
            </p:sp>
          </p:grpSp>
          <p:sp>
            <p:nvSpPr>
              <p:cNvPr id="17" name="圆角矩形 34"/>
              <p:cNvSpPr/>
              <p:nvPr/>
            </p:nvSpPr>
            <p:spPr>
              <a:xfrm rot="2700000">
                <a:off x="1591029" y="2067965"/>
                <a:ext cx="401640" cy="401640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2" name="文本框 32"/>
            <p:cNvSpPr txBox="1"/>
            <p:nvPr/>
          </p:nvSpPr>
          <p:spPr>
            <a:xfrm>
              <a:off x="1324852" y="2028090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altLang="en-US" i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5</a:t>
              </a:r>
            </a:p>
          </p:txBody>
        </p:sp>
      </p:grpSp>
      <p:pic>
        <p:nvPicPr>
          <p:cNvPr id="106" name="Замещающее содержимое 105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4435" y="3584575"/>
            <a:ext cx="2592070" cy="25920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3600" b="1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</a:rPr>
              <a:t>Диаграмма классов</a:t>
            </a:r>
          </a:p>
        </p:txBody>
      </p:sp>
      <p:pic>
        <p:nvPicPr>
          <p:cNvPr id="1026" name="Picture 2" descr="C:\Users\Azerty\Desktop\2 курс\лабы_2_курс\проект\ClassDiagram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92" y="1293396"/>
            <a:ext cx="6309361" cy="455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0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536190" y="2630170"/>
            <a:ext cx="7586980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</a:rPr>
              <a:t>Спасибо за</a:t>
            </a: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ru-RU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</a:rPr>
              <a:t>внимание!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578069" y="3492068"/>
            <a:ext cx="5353362" cy="3492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ru-RU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Microsoft YaHei" panose="020B0503020204020204" charset="-122"/>
                <a:cs typeface="+mn-cs"/>
              </a:rPr>
              <a:t>Надеемся, что наша идея вам понравилась)</a:t>
            </a:r>
          </a:p>
        </p:txBody>
      </p:sp>
      <p:grpSp>
        <p:nvGrpSpPr>
          <p:cNvPr id="2" name="组合 4"/>
          <p:cNvGrpSpPr/>
          <p:nvPr/>
        </p:nvGrpSpPr>
        <p:grpSpPr>
          <a:xfrm>
            <a:off x="5258753" y="4160520"/>
            <a:ext cx="1991995" cy="313690"/>
            <a:chOff x="5888" y="6919"/>
            <a:chExt cx="3137" cy="494"/>
          </a:xfrm>
        </p:grpSpPr>
        <p:sp>
          <p:nvSpPr>
            <p:cNvPr id="3" name="椭圆 37"/>
            <p:cNvSpPr/>
            <p:nvPr/>
          </p:nvSpPr>
          <p:spPr>
            <a:xfrm>
              <a:off x="5888" y="6919"/>
              <a:ext cx="448" cy="494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4" name="文本框 16"/>
            <p:cNvSpPr txBox="1"/>
            <p:nvPr/>
          </p:nvSpPr>
          <p:spPr>
            <a:xfrm>
              <a:off x="6521" y="6924"/>
              <a:ext cx="2504" cy="4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charset="-122"/>
                  <a:ea typeface="Microsoft YaHei" panose="020B0503020204020204" charset="-122"/>
                  <a:cs typeface="+mn-cs"/>
                </a:rPr>
                <a:t>Куксенко Д.С.</a:t>
              </a:r>
            </a:p>
          </p:txBody>
        </p:sp>
      </p:grpSp>
      <p:grpSp>
        <p:nvGrpSpPr>
          <p:cNvPr id="6" name="组合 4"/>
          <p:cNvGrpSpPr/>
          <p:nvPr/>
        </p:nvGrpSpPr>
        <p:grpSpPr>
          <a:xfrm>
            <a:off x="5265738" y="4556125"/>
            <a:ext cx="1991995" cy="313690"/>
            <a:chOff x="5888" y="6919"/>
            <a:chExt cx="3137" cy="494"/>
          </a:xfrm>
        </p:grpSpPr>
        <p:sp>
          <p:nvSpPr>
            <p:cNvPr id="7" name="椭圆 37"/>
            <p:cNvSpPr/>
            <p:nvPr/>
          </p:nvSpPr>
          <p:spPr>
            <a:xfrm>
              <a:off x="5888" y="6919"/>
              <a:ext cx="448" cy="494"/>
            </a:xfrm>
            <a:custGeom>
              <a:avLst/>
              <a:gdLst>
                <a:gd name="T0" fmla="*/ 4679 w 5850"/>
                <a:gd name="T1" fmla="*/ 4350 h 6469"/>
                <a:gd name="T2" fmla="*/ 3615 w 5850"/>
                <a:gd name="T3" fmla="*/ 3289 h 6469"/>
                <a:gd name="T4" fmla="*/ 3638 w 5850"/>
                <a:gd name="T5" fmla="*/ 3151 h 6469"/>
                <a:gd name="T6" fmla="*/ 3969 w 5850"/>
                <a:gd name="T7" fmla="*/ 2500 h 6469"/>
                <a:gd name="T8" fmla="*/ 4273 w 5850"/>
                <a:gd name="T9" fmla="*/ 1950 h 6469"/>
                <a:gd name="T10" fmla="*/ 4154 w 5850"/>
                <a:gd name="T11" fmla="*/ 1678 h 6469"/>
                <a:gd name="T12" fmla="*/ 4238 w 5850"/>
                <a:gd name="T13" fmla="*/ 1107 h 6469"/>
                <a:gd name="T14" fmla="*/ 2940 w 5850"/>
                <a:gd name="T15" fmla="*/ 0 h 6469"/>
                <a:gd name="T16" fmla="*/ 2925 w 5850"/>
                <a:gd name="T17" fmla="*/ 0 h 6469"/>
                <a:gd name="T18" fmla="*/ 2911 w 5850"/>
                <a:gd name="T19" fmla="*/ 0 h 6469"/>
                <a:gd name="T20" fmla="*/ 1612 w 5850"/>
                <a:gd name="T21" fmla="*/ 1107 h 6469"/>
                <a:gd name="T22" fmla="*/ 1696 w 5850"/>
                <a:gd name="T23" fmla="*/ 1678 h 6469"/>
                <a:gd name="T24" fmla="*/ 1578 w 5850"/>
                <a:gd name="T25" fmla="*/ 1950 h 6469"/>
                <a:gd name="T26" fmla="*/ 1881 w 5850"/>
                <a:gd name="T27" fmla="*/ 2500 h 6469"/>
                <a:gd name="T28" fmla="*/ 2213 w 5850"/>
                <a:gd name="T29" fmla="*/ 3151 h 6469"/>
                <a:gd name="T30" fmla="*/ 2235 w 5850"/>
                <a:gd name="T31" fmla="*/ 3289 h 6469"/>
                <a:gd name="T32" fmla="*/ 1172 w 5850"/>
                <a:gd name="T33" fmla="*/ 4350 h 6469"/>
                <a:gd name="T34" fmla="*/ 0 w 5850"/>
                <a:gd name="T35" fmla="*/ 5141 h 6469"/>
                <a:gd name="T36" fmla="*/ 0 w 5850"/>
                <a:gd name="T37" fmla="*/ 6469 h 6469"/>
                <a:gd name="T38" fmla="*/ 2923 w 5850"/>
                <a:gd name="T39" fmla="*/ 6469 h 6469"/>
                <a:gd name="T40" fmla="*/ 2927 w 5850"/>
                <a:gd name="T41" fmla="*/ 6469 h 6469"/>
                <a:gd name="T42" fmla="*/ 5850 w 5850"/>
                <a:gd name="T43" fmla="*/ 6469 h 6469"/>
                <a:gd name="T44" fmla="*/ 5850 w 5850"/>
                <a:gd name="T45" fmla="*/ 5141 h 6469"/>
                <a:gd name="T46" fmla="*/ 4679 w 5850"/>
                <a:gd name="T47" fmla="*/ 4350 h 6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50" h="6469">
                  <a:moveTo>
                    <a:pt x="4679" y="4350"/>
                  </a:moveTo>
                  <a:cubicBezTo>
                    <a:pt x="3873" y="4059"/>
                    <a:pt x="3615" y="3814"/>
                    <a:pt x="3615" y="3289"/>
                  </a:cubicBezTo>
                  <a:cubicBezTo>
                    <a:pt x="3615" y="3231"/>
                    <a:pt x="3624" y="3187"/>
                    <a:pt x="3638" y="3151"/>
                  </a:cubicBezTo>
                  <a:cubicBezTo>
                    <a:pt x="3701" y="2989"/>
                    <a:pt x="3881" y="2971"/>
                    <a:pt x="3969" y="2500"/>
                  </a:cubicBezTo>
                  <a:cubicBezTo>
                    <a:pt x="4014" y="2260"/>
                    <a:pt x="4231" y="2496"/>
                    <a:pt x="4273" y="1950"/>
                  </a:cubicBezTo>
                  <a:cubicBezTo>
                    <a:pt x="4273" y="1732"/>
                    <a:pt x="4154" y="1678"/>
                    <a:pt x="4154" y="1678"/>
                  </a:cubicBezTo>
                  <a:cubicBezTo>
                    <a:pt x="4154" y="1678"/>
                    <a:pt x="4215" y="1355"/>
                    <a:pt x="4238" y="1107"/>
                  </a:cubicBezTo>
                  <a:cubicBezTo>
                    <a:pt x="4268" y="798"/>
                    <a:pt x="4058" y="0"/>
                    <a:pt x="2940" y="0"/>
                  </a:cubicBezTo>
                  <a:cubicBezTo>
                    <a:pt x="2935" y="0"/>
                    <a:pt x="2930" y="0"/>
                    <a:pt x="2925" y="0"/>
                  </a:cubicBezTo>
                  <a:cubicBezTo>
                    <a:pt x="2921" y="0"/>
                    <a:pt x="2916" y="0"/>
                    <a:pt x="2911" y="0"/>
                  </a:cubicBezTo>
                  <a:cubicBezTo>
                    <a:pt x="1793" y="0"/>
                    <a:pt x="1583" y="798"/>
                    <a:pt x="1612" y="1107"/>
                  </a:cubicBezTo>
                  <a:cubicBezTo>
                    <a:pt x="1636" y="1355"/>
                    <a:pt x="1696" y="1678"/>
                    <a:pt x="1696" y="1678"/>
                  </a:cubicBezTo>
                  <a:cubicBezTo>
                    <a:pt x="1696" y="1678"/>
                    <a:pt x="1578" y="1732"/>
                    <a:pt x="1578" y="1950"/>
                  </a:cubicBezTo>
                  <a:cubicBezTo>
                    <a:pt x="1619" y="2496"/>
                    <a:pt x="1837" y="2260"/>
                    <a:pt x="1881" y="2500"/>
                  </a:cubicBezTo>
                  <a:cubicBezTo>
                    <a:pt x="1970" y="2971"/>
                    <a:pt x="2150" y="2989"/>
                    <a:pt x="2213" y="3151"/>
                  </a:cubicBezTo>
                  <a:cubicBezTo>
                    <a:pt x="2227" y="3187"/>
                    <a:pt x="2235" y="3231"/>
                    <a:pt x="2235" y="3289"/>
                  </a:cubicBezTo>
                  <a:cubicBezTo>
                    <a:pt x="2235" y="3814"/>
                    <a:pt x="1978" y="4059"/>
                    <a:pt x="1172" y="4350"/>
                  </a:cubicBezTo>
                  <a:cubicBezTo>
                    <a:pt x="364" y="4641"/>
                    <a:pt x="0" y="4938"/>
                    <a:pt x="0" y="5141"/>
                  </a:cubicBezTo>
                  <a:lnTo>
                    <a:pt x="0" y="6469"/>
                  </a:lnTo>
                  <a:lnTo>
                    <a:pt x="2923" y="6469"/>
                  </a:lnTo>
                  <a:lnTo>
                    <a:pt x="2927" y="6469"/>
                  </a:lnTo>
                  <a:lnTo>
                    <a:pt x="5850" y="6469"/>
                  </a:lnTo>
                  <a:lnTo>
                    <a:pt x="5850" y="5141"/>
                  </a:lnTo>
                  <a:cubicBezTo>
                    <a:pt x="5850" y="4938"/>
                    <a:pt x="5487" y="4641"/>
                    <a:pt x="4679" y="435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Microsoft YaHei" panose="020B0503020204020204" charset="-122"/>
                <a:cs typeface="+mn-cs"/>
              </a:endParaRPr>
            </a:p>
          </p:txBody>
        </p:sp>
        <p:sp>
          <p:nvSpPr>
            <p:cNvPr id="8" name="文本框 16"/>
            <p:cNvSpPr txBox="1"/>
            <p:nvPr/>
          </p:nvSpPr>
          <p:spPr>
            <a:xfrm>
              <a:off x="6521" y="6924"/>
              <a:ext cx="2504" cy="4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ru-RU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icrosoft YaHei" panose="020B0503020204020204" charset="-122"/>
                  <a:ea typeface="Microsoft YaHei" panose="020B0503020204020204" charset="-122"/>
                  <a:cs typeface="+mn-cs"/>
                </a:rPr>
                <a:t>Стрижова Е.В.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en-US" sz="3600" b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Назначения разработки</a:t>
            </a:r>
            <a:endParaRPr kumimoji="0" lang="ru-RU" altLang="en-US" sz="3600" b="1" kern="1200" cap="none" spc="0" normalizeH="0" baseline="0" noProof="0" dirty="0" smtClean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1426845"/>
            <a:ext cx="8092440" cy="3139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Функциональным назначением программы является развлекательная функция. </a:t>
            </a: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Конечные потребители –</a:t>
            </a:r>
            <a:r>
              <a:rPr lang="ru-RU" altLang="zh-CN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</a:t>
            </a:r>
            <a:r>
              <a:rPr lang="zh-CN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обычные люди, не нуждающиеся в дополнительном инструктаже и обучении</a:t>
            </a:r>
            <a:r>
              <a:rPr lang="zh-CN" altLang="en-US" sz="1400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.</a:t>
            </a:r>
          </a:p>
        </p:txBody>
      </p:sp>
      <p:pic>
        <p:nvPicPr>
          <p:cNvPr id="7" name="Изображение 6"/>
          <p:cNvPicPr/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020000">
            <a:off x="8230235" y="2861310"/>
            <a:ext cx="3394075" cy="3394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Замещающее содержимое 100"/>
          <p:cNvPicPr>
            <a:picLocks noGrp="1" noChangeAspect="1"/>
          </p:cNvPicPr>
          <p:nvPr>
            <p:ph idx="1"/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9800000">
            <a:off x="6615430" y="3748405"/>
            <a:ext cx="2628900" cy="2628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en-US" sz="3600" b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Игровой процесс</a:t>
            </a:r>
            <a:endParaRPr kumimoji="0" lang="ru-RU" altLang="en-US" sz="3600" b="1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1426845"/>
            <a:ext cx="8092440" cy="3139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Игровой процесс «Тамагочи» включает в себя уход за виртуальным питомцем. Игрок должен кормить, лечить своего тамагочи, ухаживать за ним и играть с ним, чтобы он рос и развивался. В зависимости от того, как именно игрок заботится о своем питомце, показатели настроения и здоровья тамагочи меняются.</a:t>
            </a: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Сложность заключается в том, что тамагочи может требовать внимания в разное время суток, потому игрок должен следить за ним в течение дня.</a:t>
            </a: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При часто совершаемых ошибках при уходе и недостаточном уровне заботы владельца, тамагочи может умереть, что приведет к концу игры.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95805" y="647065"/>
            <a:ext cx="797496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altLang="en-US" sz="3600" b="1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Правила игры</a:t>
            </a:r>
            <a:endParaRPr kumimoji="0" lang="ru-RU" altLang="en-US" sz="3600" b="1" kern="1200" cap="none" spc="0" normalizeH="0" baseline="0" noProof="0" dirty="0" smtClean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1426845"/>
            <a:ext cx="8092440" cy="3139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Данная игра предназначена для одного пользователя,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цель которого 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заботиться о виртуальном питомце, чтобы он вырос здоровым, счастливым и ухоженным, и недопустить преждевременной смерти тамагочи от болезни или недостаточного ухода.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Игрок должен отслеживать следующие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показатели тамагочи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голод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;</a:t>
            </a: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здоровье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;</a:t>
            </a: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настроение</a:t>
            </a:r>
            <a:r>
              <a:rPr 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;</a:t>
            </a: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мысли тамагочи, появляющиеся над его головой внутри текстового облака.</a:t>
            </a: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Изначально значение каждого показателя равно 100</a:t>
            </a:r>
            <a:r>
              <a:rPr lang="en-US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%.</a:t>
            </a: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pic>
        <p:nvPicPr>
          <p:cNvPr id="5" name="Замещающее содержимое 10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20220000">
            <a:off x="-1939290" y="-1557020"/>
            <a:ext cx="4395470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882015"/>
            <a:ext cx="8092440" cy="3139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Игрок должен следить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за показателем голода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тамагочи и вовремя его кормить, чтобы показатели здоровья тамагочи оставались в норме. Недостаточное кормление или перекармливание питомца приведут к ухудшению показателя здоровья.</a:t>
            </a: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Игрок должен кормить тамагочи минимум раз в 24 часа. Если показатель шкала голода тамагочи полностью заполнена на протяжении 48 часов, питомец умирает от голодания.</a:t>
            </a: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Игрок должен следить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за показателем здоровья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тамагочи. Если показатель здоровья опускается ниже середины, то тамагочи имеет повышенный шанс заболеть.</a:t>
            </a: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Е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сли показатель здоровья равен нулю, тамагочи умирает.</a:t>
            </a: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pic>
        <p:nvPicPr>
          <p:cNvPr id="105" name="Замещающее содержимое 104"/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0520000">
            <a:off x="10089515" y="907415"/>
            <a:ext cx="2814955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882015"/>
            <a:ext cx="8092440" cy="3139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Болезнь приводит к автоматическому понижению показателя настроения в половину шкалы, снижает скорость роста показателя голода тамагочи.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Когда питомец болеет, становится сложнее его накормить, а его здоровье падает со скоростью </a:t>
            </a:r>
            <a:r>
              <a:rPr lang="en-US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0,5%/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час. 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Стадия болезни длится 72 часа.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</a:t>
            </a:r>
            <a:endParaRPr lang="ru-RU" dirty="0">
              <a:solidFill>
                <a:srgbClr val="387F5A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Чтобы вылечить питомца, игрок должен вовремя его кормить, укладывать спать и гладить. 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Если не вылечить тамагочи в течение 72-х часов это приведет к его преждевременной смерти.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Если игроку удалось вылечить питомца, показатели здоровья, голода и настроения тамагочи возвращаются в норму.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pic>
        <p:nvPicPr>
          <p:cNvPr id="108" name="Замещающее содержимое 107"/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320000">
            <a:off x="-1748155" y="1103630"/>
            <a:ext cx="3957320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Изображение 2"/>
          <p:cNvPicPr/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9800000">
            <a:off x="9178290" y="2028463"/>
            <a:ext cx="1295400" cy="1153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882015"/>
            <a:ext cx="8092440" cy="3139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Игрок должен следить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за показателем настроения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тамагочи, свидетельствующем об уровне счастья питомца. 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Для того, чтобы увеличить показатель настроения, игроку дается возможность погладить тамагочи 3 раза в течение часа. Первое поглаживание поднимает уровень шкалы настроение на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1%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, второе - на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2%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, третье - на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3%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.</a:t>
            </a: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algn="l"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Также игрок может повлиять на настроение тамагочи путем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отслеживания его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 </a:t>
            </a: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мыслей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, появляющихся над его головой внутри текстового облака.</a:t>
            </a:r>
          </a:p>
          <a:p>
            <a:pPr marL="0" lvl="1"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pic>
        <p:nvPicPr>
          <p:cNvPr id="3" name="Замещающее содержимое 99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960000">
            <a:off x="8921750" y="4478020"/>
            <a:ext cx="3746500" cy="3088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Замещающее содержимое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80000">
            <a:off x="-396240" y="4959350"/>
            <a:ext cx="4304665" cy="3549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Замещающее содержимое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 flipH="1">
            <a:off x="9099550" y="-235585"/>
            <a:ext cx="5060950" cy="4172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Замещающее содержимое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40000" flipH="1">
            <a:off x="4975860" y="4314190"/>
            <a:ext cx="3282950" cy="27070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A-文本框 45"/>
          <p:cNvSpPr txBox="1"/>
          <p:nvPr>
            <p:custDataLst>
              <p:tags r:id="rId1"/>
            </p:custDataLst>
          </p:nvPr>
        </p:nvSpPr>
        <p:spPr>
          <a:xfrm>
            <a:off x="2045970" y="882015"/>
            <a:ext cx="8092440" cy="3139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1" algn="l">
              <a:lnSpc>
                <a:spcPct val="120000"/>
              </a:lnSpc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В мыслях тамагочи может выразить следующие желания:</a:t>
            </a: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лечь спать</a:t>
            </a:r>
            <a:r>
              <a:rPr lang="en-US" alt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;</a:t>
            </a: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сыграть в мяч</a:t>
            </a:r>
            <a:r>
              <a:rPr lang="en-US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;</a:t>
            </a: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сыграть в крестики-нолики</a:t>
            </a:r>
            <a:r>
              <a:rPr lang="en-US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;</a:t>
            </a:r>
            <a:endParaRPr lang="ru-RU" altLang="en-US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послушать игру на музыкальном инструменте.</a:t>
            </a:r>
          </a:p>
          <a:p>
            <a:pPr marL="2857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ru-RU" altLang="en-US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Чтобы тамагочи уснул, игрок должен выключить свет в комнате питомца, нажав на кнопку. Если игрок не выключает свет в течении 6 часов после возникновения у тамагочи желания спать, настроение тамагочи начинает падать со скоростью 1%</a:t>
            </a:r>
            <a:r>
              <a:rPr 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/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час. Если тамагочи не спит уже 48 часов, начинает падать его показатель здоровья со скорость </a:t>
            </a:r>
            <a:r>
              <a:rPr lang="en-US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5%/</a:t>
            </a:r>
            <a:r>
              <a:rPr lang="ru-RU" dirty="0">
                <a:solidFill>
                  <a:srgbClr val="71A375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час.</a:t>
            </a: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ru-RU" dirty="0">
                <a:solidFill>
                  <a:srgbClr val="387F5A"/>
                </a:solidFill>
                <a:latin typeface="Microsoft YaHei" panose="020B0503020204020204" charset="-122"/>
                <a:ea typeface="Microsoft YaHei" panose="020B0503020204020204" charset="-122"/>
                <a:sym typeface="Microsoft YaHei" panose="020B0503020204020204" charset="-122"/>
              </a:rPr>
              <a:t>Если показатель настроения тамагочи равен 0%, питомец гарантированно заболевает.</a:t>
            </a: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indent="0" algn="l">
              <a:lnSpc>
                <a:spcPct val="120000"/>
              </a:lnSpc>
              <a:buFont typeface="Arial" panose="020B0604020202020204" pitchFamily="34" charset="0"/>
              <a:buNone/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 marL="0" lvl="1" algn="l"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  <a:p>
            <a:pPr>
              <a:lnSpc>
                <a:spcPct val="120000"/>
              </a:lnSpc>
            </a:pPr>
            <a:endParaRPr lang="ru-RU" dirty="0">
              <a:solidFill>
                <a:srgbClr val="71A375"/>
              </a:solidFill>
              <a:latin typeface="Microsoft YaHei" panose="020B0503020204020204" charset="-122"/>
              <a:ea typeface="Microsoft YaHei" panose="020B0503020204020204" charset="-122"/>
              <a:sym typeface="Microsoft YaHei" panose="020B0503020204020204" charset="-122"/>
            </a:endParaRPr>
          </a:p>
        </p:txBody>
      </p:sp>
      <p:pic>
        <p:nvPicPr>
          <p:cNvPr id="110" name="Замещающее содержимое 109"/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F0F0F0">
                  <a:alpha val="100000"/>
                </a:srgbClr>
              </a:clrFrom>
              <a:clrTo>
                <a:srgbClr val="F0F0F0">
                  <a:alpha val="100000"/>
                  <a:alpha val="0"/>
                </a:srgbClr>
              </a:clrTo>
            </a:clrChange>
          </a:blip>
          <a:srcRect l="12832" b="-299"/>
          <a:stretch>
            <a:fillRect/>
          </a:stretch>
        </p:blipFill>
        <p:spPr>
          <a:xfrm rot="1560000">
            <a:off x="8398510" y="1527175"/>
            <a:ext cx="2165350" cy="12769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5000">
        <p:cover dir="d"/>
      </p:transition>
    </mc:Choice>
    <mc:Fallback xmlns="">
      <p:transition spd="slow" advTm="15000">
        <p:cover dir="d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7d311b73-f9d3-4b91-b6f8-c98d9cfd796f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Application>Microsoft Office PowerPoint</Application>
  <PresentationFormat>Произвольный</PresentationFormat>
  <Paragraphs>188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23" baseType="lpstr">
      <vt:lpstr>Office Theme</vt:lpstr>
      <vt:lpstr>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1358</cp:revision>
  <dcterms:created xsi:type="dcterms:W3CDTF">2018-03-01T02:03:00Z</dcterms:created>
  <dcterms:modified xsi:type="dcterms:W3CDTF">2024-04-25T10:07:33Z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1049-12.2.0.13359</vt:lpwstr>
  </property>
  <property fmtid="{D5CDD505-2E9C-101B-9397-08002B2CF9AE}" pid="3" name="KSORubyTemplateID">
    <vt:lpwstr>2</vt:lpwstr>
  </property>
  <property fmtid="{D5CDD505-2E9C-101B-9397-08002B2CF9AE}" pid="4" name="ICV">
    <vt:lpwstr>6ADF2CA5339F4B18969A4D21264E8E0D_11</vt:lpwstr>
  </property>
</Properties>
</file>